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601" r:id="rId2"/>
    <p:sldId id="600" r:id="rId3"/>
    <p:sldId id="602" r:id="rId4"/>
    <p:sldId id="603" r:id="rId5"/>
    <p:sldId id="604" r:id="rId6"/>
    <p:sldId id="606" r:id="rId7"/>
    <p:sldId id="605" r:id="rId8"/>
    <p:sldId id="598" r:id="rId9"/>
    <p:sldId id="262" r:id="rId10"/>
    <p:sldId id="263" r:id="rId11"/>
    <p:sldId id="264" r:id="rId12"/>
    <p:sldId id="599" r:id="rId13"/>
    <p:sldId id="266" r:id="rId14"/>
    <p:sldId id="267" r:id="rId15"/>
    <p:sldId id="268" r:id="rId16"/>
    <p:sldId id="269" r:id="rId1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A5F81F6-4B03-4859-B8BE-185A0353E4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(304)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4301AC-6B15-4543-BF0A-B1DB5E632F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4/6/2022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3F6269-3659-41E7-8389-17A17F6B53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10FC07-549A-45E4-9149-00ED7563A0D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1344E16A-221A-4751-9273-0E55B99DF552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55628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/>
              <a:t>Class – The Life Of Christ (304)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4/6/2022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A2D63907-9F77-4AAA-A14D-D10315EEA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699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483288">
              <a:defRPr/>
            </a:pPr>
            <a:fld id="{9F786349-81D7-4F90-B8B7-A9952585A7A4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288">
                <a:defRPr/>
              </a:pPr>
              <a:t>8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223CC5-CB29-4702-9D62-09108ECDC23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4/6/2022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EC0F8B-89BF-4B16-A0EA-4D0BB2F77BC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168370C4-181C-41E7-A4FD-4FDB80C307D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(304)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2321AA-8864-4ACA-9C0D-504182480DDF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FF7EB89-9D2C-402D-AD4D-0A2093D81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200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2321AA-8864-4ACA-9C0D-504182480DDF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7EB89-9D2C-402D-AD4D-0A2093D81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6149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2321AA-8864-4ACA-9C0D-504182480DDF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7EB89-9D2C-402D-AD4D-0A2093D81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515593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2321AA-8864-4ACA-9C0D-504182480DDF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7EB89-9D2C-402D-AD4D-0A2093D81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32890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2321AA-8864-4ACA-9C0D-504182480DDF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DFF7EB89-9D2C-402D-AD4D-0A2093D81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328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2321AA-8864-4ACA-9C0D-504182480DDF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7EB89-9D2C-402D-AD4D-0A2093D81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176683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2321AA-8864-4ACA-9C0D-504182480DDF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7EB89-9D2C-402D-AD4D-0A2093D81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42178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2321AA-8864-4ACA-9C0D-504182480DDF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7EB89-9D2C-402D-AD4D-0A2093D81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122329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2321AA-8864-4ACA-9C0D-504182480DDF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7EB89-9D2C-402D-AD4D-0A2093D81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0168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2321AA-8864-4ACA-9C0D-504182480DDF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7EB89-9D2C-402D-AD4D-0A2093D81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06537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2321AA-8864-4ACA-9C0D-504182480DDF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DFF7EB89-9D2C-402D-AD4D-0A2093D81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6136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A2321AA-8864-4ACA-9C0D-504182480DDF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FF7EB89-9D2C-402D-AD4D-0A2093D81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1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fade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5882A88-F04A-45FC-8FC8-B2E0229AA0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0442" y="3200399"/>
            <a:ext cx="7868436" cy="2062103"/>
          </a:xfrm>
        </p:spPr>
        <p:txBody>
          <a:bodyPr wrap="square">
            <a:spAutoFit/>
          </a:bodyPr>
          <a:lstStyle/>
          <a:p>
            <a:r>
              <a:rPr kumimoji="0" lang="en-US" sz="48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Journey to Jerusalem</a:t>
            </a:r>
            <a:br>
              <a:rPr kumimoji="0" lang="en-US" sz="48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</a:br>
            <a:r>
              <a:rPr kumimoji="0" lang="en-US" sz="48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(Final Judean Ministry)</a:t>
            </a:r>
            <a:br>
              <a:rPr kumimoji="0" lang="en-US" sz="48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</a:br>
            <a:r>
              <a:rPr lang="en-US" sz="3200" dirty="0">
                <a:solidFill>
                  <a:schemeClr val="tx1"/>
                </a:solidFill>
              </a:rPr>
              <a:t>Matthew 19:13-15; Mark 10:13-16; Luke 18:15-17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5EE6187-0CC9-4A8C-A6EF-0A3E34A2B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340696"/>
            <a:ext cx="8229600" cy="1800493"/>
          </a:xfrm>
        </p:spPr>
        <p:txBody>
          <a:bodyPr>
            <a:spAutoFit/>
          </a:bodyPr>
          <a:lstStyle/>
          <a:p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Lesson 18: </a:t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</a:b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Bless The Children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3C0B6F-C6EE-4246-BB07-4F7D45FE440D}"/>
              </a:ext>
            </a:extLst>
          </p:cNvPr>
          <p:cNvSpPr txBox="1"/>
          <p:nvPr/>
        </p:nvSpPr>
        <p:spPr>
          <a:xfrm>
            <a:off x="3553734" y="5895975"/>
            <a:ext cx="20546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latin typeface="Perpetua"/>
              </a:rPr>
              <a:t>April 6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erpetua"/>
                <a:ea typeface="+mn-ea"/>
                <a:cs typeface="+mn-cs"/>
              </a:rPr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2222426502"/>
      </p:ext>
    </p:extLst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388947"/>
            <a:ext cx="8319940" cy="754053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Rich Young Ruler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6050" y="1219200"/>
            <a:ext cx="8851900" cy="5201424"/>
          </a:xfrm>
        </p:spPr>
        <p:txBody>
          <a:bodyPr wrap="square">
            <a:spAutoFit/>
          </a:bodyPr>
          <a:lstStyle/>
          <a:p>
            <a:pPr marL="742950" indent="-742950">
              <a:spcBef>
                <a:spcPts val="0"/>
              </a:spcBef>
              <a:buClr>
                <a:schemeClr val="tx1"/>
              </a:buClr>
              <a:buSzPct val="100000"/>
              <a:buAutoNum type="arabicPeriod"/>
            </a:pPr>
            <a:r>
              <a:rPr lang="en-US" sz="4000" dirty="0"/>
              <a:t>Who this young man was.</a:t>
            </a:r>
          </a:p>
          <a:p>
            <a:pPr marL="742950" indent="-742950">
              <a:spcBef>
                <a:spcPts val="0"/>
              </a:spcBef>
              <a:buNone/>
            </a:pPr>
            <a:r>
              <a:rPr lang="en-US" sz="4000" dirty="0"/>
              <a:t>From the world’s point of view:</a:t>
            </a:r>
          </a:p>
          <a:p>
            <a:pPr marL="1143000" lvl="1" indent="-742950">
              <a:spcBef>
                <a:spcPts val="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</a:pPr>
            <a:r>
              <a:rPr lang="en-US" sz="3600" dirty="0"/>
              <a:t>He was young </a:t>
            </a:r>
            <a:r>
              <a:rPr lang="en-US" sz="3600" i="1" dirty="0"/>
              <a:t>– “the young man.” </a:t>
            </a:r>
            <a:br>
              <a:rPr lang="en-US" sz="3600" dirty="0"/>
            </a:br>
            <a:r>
              <a:rPr lang="en-US" sz="3600" dirty="0"/>
              <a:t>(Matthew 19:20, 22)</a:t>
            </a:r>
          </a:p>
          <a:p>
            <a:pPr marL="1143000" lvl="1" indent="-742950">
              <a:spcBef>
                <a:spcPts val="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</a:pPr>
            <a:r>
              <a:rPr lang="en-US" sz="3600" dirty="0"/>
              <a:t>He was a ruler </a:t>
            </a:r>
            <a:r>
              <a:rPr lang="en-US" sz="3600" i="1" dirty="0"/>
              <a:t>– “a certain ruler”  </a:t>
            </a:r>
            <a:r>
              <a:rPr lang="en-US" sz="3600" dirty="0"/>
              <a:t>(Luke 18:18)</a:t>
            </a:r>
          </a:p>
          <a:p>
            <a:pPr marL="1143000" lvl="1" indent="-742950">
              <a:spcBef>
                <a:spcPts val="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</a:pPr>
            <a:r>
              <a:rPr lang="en-US" sz="3600" dirty="0"/>
              <a:t>He had wealth. </a:t>
            </a:r>
            <a:r>
              <a:rPr lang="en-US" sz="3600" i="1" dirty="0"/>
              <a:t>(“great possessions”  </a:t>
            </a:r>
            <a:r>
              <a:rPr lang="en-US" sz="3600" dirty="0"/>
              <a:t>–</a:t>
            </a:r>
            <a:br>
              <a:rPr lang="en-US" sz="3600" dirty="0"/>
            </a:br>
            <a:r>
              <a:rPr lang="en-US" sz="3600" dirty="0"/>
              <a:t>Matthew 19:22) </a:t>
            </a:r>
            <a:r>
              <a:rPr lang="en-US" sz="3600" i="1" dirty="0"/>
              <a:t>(“he was very rich” </a:t>
            </a:r>
            <a:r>
              <a:rPr lang="en-US" sz="3600" dirty="0"/>
              <a:t>–</a:t>
            </a:r>
            <a:br>
              <a:rPr lang="en-US" sz="3600" dirty="0"/>
            </a:br>
            <a:r>
              <a:rPr lang="en-US" sz="3600" dirty="0"/>
              <a:t>Luke 18:23) However, he was </a:t>
            </a:r>
            <a:r>
              <a:rPr lang="en-US" sz="3600" i="1" dirty="0"/>
              <a:t>“not rich toward God.”  </a:t>
            </a:r>
            <a:r>
              <a:rPr lang="en-US" sz="3600" dirty="0"/>
              <a:t>(Luke 12:21; cf. Matthew 6:19)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EAE36B-5BAB-42E8-8177-D7198DB7CB01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388947"/>
            <a:ext cx="8357647" cy="754053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Rich Young Ruler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6050" y="1181492"/>
            <a:ext cx="8851900" cy="5632311"/>
          </a:xfrm>
        </p:spPr>
        <p:txBody>
          <a:bodyPr wrap="square">
            <a:spAutoFit/>
          </a:bodyPr>
          <a:lstStyle/>
          <a:p>
            <a:pPr marL="742950" indent="-742950">
              <a:spcBef>
                <a:spcPts val="0"/>
              </a:spcBef>
              <a:buClr>
                <a:schemeClr val="tx1"/>
              </a:buClr>
              <a:buSzPct val="100000"/>
              <a:buAutoNum type="arabicPeriod"/>
            </a:pPr>
            <a:r>
              <a:rPr lang="en-US" sz="3600" dirty="0"/>
              <a:t>Who this young man was.</a:t>
            </a:r>
          </a:p>
          <a:p>
            <a:pPr marL="742950" indent="-742950">
              <a:spcBef>
                <a:spcPts val="0"/>
              </a:spcBef>
              <a:buNone/>
            </a:pPr>
            <a:r>
              <a:rPr lang="en-US" sz="3600" dirty="0"/>
              <a:t>From heaven’s viewpoint:</a:t>
            </a:r>
          </a:p>
          <a:p>
            <a:pPr marL="742950" indent="-742950">
              <a:spcBef>
                <a:spcPts val="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</a:pPr>
            <a:r>
              <a:rPr lang="en-US" sz="3600" dirty="0"/>
              <a:t>	He was an earnest man, (He came </a:t>
            </a:r>
            <a:r>
              <a:rPr lang="en-US" sz="3600" i="1" dirty="0"/>
              <a:t>“running” </a:t>
            </a:r>
            <a:r>
              <a:rPr lang="en-US" sz="3600" dirty="0"/>
              <a:t>to Jesus – Mark 10:17)</a:t>
            </a:r>
          </a:p>
          <a:p>
            <a:pPr marL="742950" indent="-742950">
              <a:spcBef>
                <a:spcPts val="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</a:pPr>
            <a:r>
              <a:rPr lang="en-US" sz="3600" dirty="0"/>
              <a:t>	He was a humble man. (He came “</a:t>
            </a:r>
            <a:r>
              <a:rPr lang="en-US" sz="3600" i="1" dirty="0"/>
              <a:t>kneeling”</a:t>
            </a:r>
            <a:r>
              <a:rPr lang="en-US" sz="3600" dirty="0"/>
              <a:t> – Mark 10:17)</a:t>
            </a:r>
          </a:p>
          <a:p>
            <a:pPr marL="742950" indent="-742950">
              <a:spcBef>
                <a:spcPts val="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</a:pPr>
            <a:r>
              <a:rPr lang="en-US" sz="3600" dirty="0"/>
              <a:t>	He was a reverent man. (He addressed Jesus as </a:t>
            </a:r>
            <a:r>
              <a:rPr lang="en-US" sz="3600" i="1" dirty="0"/>
              <a:t>“Good Master” </a:t>
            </a:r>
            <a:r>
              <a:rPr lang="en-US" sz="3600" dirty="0"/>
              <a:t>(KJV) – Matthew 19:16)</a:t>
            </a:r>
          </a:p>
          <a:p>
            <a:pPr marL="742950" indent="-742950">
              <a:spcBef>
                <a:spcPts val="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</a:pPr>
            <a:r>
              <a:rPr lang="en-US" sz="3600" dirty="0"/>
              <a:t>	He was an honorable man. (He said, </a:t>
            </a:r>
            <a:r>
              <a:rPr lang="en-US" sz="3600" i="1" dirty="0"/>
              <a:t>“All these things have I kept from my youth up.”</a:t>
            </a:r>
            <a:r>
              <a:rPr lang="en-US" sz="3600" dirty="0"/>
              <a:t> (Mark 10:20)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EAE36B-5BAB-42E8-8177-D7198DB7CB01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97580" y="248805"/>
            <a:ext cx="7772400" cy="754053"/>
          </a:xfrm>
          <a:noFill/>
        </p:spPr>
        <p:txBody>
          <a:bodyPr>
            <a:spAutoFit/>
          </a:bodyPr>
          <a:lstStyle/>
          <a:p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“What lack I yet?” </a:t>
            </a:r>
            <a:r>
              <a:rPr lang="en-US" sz="4000" b="1" dirty="0">
                <a:solidFill>
                  <a:schemeClr val="tx1"/>
                </a:solidFill>
                <a:latin typeface="+mn-lt"/>
              </a:rPr>
              <a:t>NOT ENOUGH …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76212" y="1078275"/>
            <a:ext cx="8791575" cy="5509200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en-US" sz="3200" dirty="0"/>
              <a:t>Just do something … In a way. Proverbs 16:25; </a:t>
            </a:r>
            <a:br>
              <a:rPr lang="en-US" sz="3200" dirty="0"/>
            </a:br>
            <a:r>
              <a:rPr lang="en-US" sz="3200" dirty="0"/>
              <a:t>Jeremiah 10:23; Matthew 7:13-14; Matthew 7:21, 22ff</a:t>
            </a:r>
          </a:p>
          <a:p>
            <a:pPr>
              <a:spcBef>
                <a:spcPts val="0"/>
              </a:spcBef>
            </a:pPr>
            <a:r>
              <a:rPr lang="en-US" sz="3200" dirty="0"/>
              <a:t>Religious. Galatians 1:13-14; Philippians 3:3ff;</a:t>
            </a:r>
            <a:br>
              <a:rPr lang="en-US" sz="3200" dirty="0"/>
            </a:br>
            <a:r>
              <a:rPr lang="en-US" sz="3200" dirty="0"/>
              <a:t>Acts 8:26-39</a:t>
            </a:r>
          </a:p>
          <a:p>
            <a:pPr>
              <a:spcBef>
                <a:spcPts val="0"/>
              </a:spcBef>
            </a:pPr>
            <a:r>
              <a:rPr lang="en-US" sz="3200" dirty="0"/>
              <a:t>Honest. Acts 23:1; Acts 22:16</a:t>
            </a:r>
          </a:p>
          <a:p>
            <a:pPr>
              <a:spcBef>
                <a:spcPts val="0"/>
              </a:spcBef>
            </a:pPr>
            <a:r>
              <a:rPr lang="en-US" sz="3200" dirty="0"/>
              <a:t>Morality alone is not sufficient in God’s sight.</a:t>
            </a:r>
            <a:br>
              <a:rPr lang="en-US" sz="3200" dirty="0"/>
            </a:br>
            <a:r>
              <a:rPr lang="en-US" sz="3200" dirty="0"/>
              <a:t>(John 14:6; Acts 4:12; 10:1-6, 48)</a:t>
            </a:r>
          </a:p>
          <a:p>
            <a:pPr>
              <a:spcBef>
                <a:spcPts val="0"/>
              </a:spcBef>
            </a:pPr>
            <a:r>
              <a:rPr lang="en-US" sz="3200" dirty="0"/>
              <a:t>Believer. John 1:11-12; 12:42; James 2:14-26</a:t>
            </a:r>
          </a:p>
          <a:p>
            <a:pPr>
              <a:spcBef>
                <a:spcPts val="0"/>
              </a:spcBef>
            </a:pPr>
            <a:r>
              <a:rPr lang="en-US" sz="3200" dirty="0"/>
              <a:t>Almost Persuaded. Acts 26:27-29</a:t>
            </a:r>
          </a:p>
          <a:p>
            <a:pPr>
              <a:spcBef>
                <a:spcPts val="0"/>
              </a:spcBef>
            </a:pPr>
            <a:r>
              <a:rPr lang="en-US" sz="3200" dirty="0"/>
              <a:t>Ignorant. Acts 17:30-31; Acts 3:17; 2:23-46;</a:t>
            </a:r>
            <a:br>
              <a:rPr lang="en-US" sz="3200" dirty="0"/>
            </a:br>
            <a:r>
              <a:rPr lang="en-US" sz="3200" dirty="0"/>
              <a:t>Romans 10:3; John 8:32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265122"/>
            <a:ext cx="8382000" cy="754053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+mn-lt"/>
              </a:rPr>
              <a:t>The Rich Young Ruler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0741" y="1009650"/>
            <a:ext cx="8763000" cy="5570756"/>
          </a:xfrm>
        </p:spPr>
        <p:txBody>
          <a:bodyPr>
            <a:spAutoFit/>
          </a:bodyPr>
          <a:lstStyle/>
          <a:p>
            <a:pPr marL="742950" indent="-742950"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eriod" startAt="2"/>
            </a:pPr>
            <a:r>
              <a:rPr lang="en-US" sz="3200" dirty="0"/>
              <a:t> The young man’s hopeful question.</a:t>
            </a:r>
          </a:p>
          <a:p>
            <a:pPr marL="1143000" lvl="1" indent="-742950">
              <a:spcBef>
                <a:spcPts val="0"/>
              </a:spcBef>
              <a:buNone/>
            </a:pPr>
            <a:r>
              <a:rPr lang="en-US" dirty="0"/>
              <a:t> Two questions – (Matthew 19:16, 20)</a:t>
            </a:r>
          </a:p>
          <a:p>
            <a:pPr marL="1143000" lvl="1" indent="-742950">
              <a:spcBef>
                <a:spcPts val="0"/>
              </a:spcBef>
              <a:buNone/>
            </a:pPr>
            <a:endParaRPr lang="en-US" dirty="0"/>
          </a:p>
          <a:p>
            <a:pPr marL="868362" indent="-742950"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arenR"/>
            </a:pPr>
            <a:r>
              <a:rPr lang="en-US" sz="2800" i="1" dirty="0"/>
              <a:t>“</a:t>
            </a:r>
            <a:r>
              <a:rPr lang="en-US" sz="2800" b="1" i="1" dirty="0"/>
              <a:t>What good thing shall I do that I may have eternal life?</a:t>
            </a:r>
            <a:r>
              <a:rPr lang="en-US" sz="2800" i="1" dirty="0"/>
              <a:t>”</a:t>
            </a:r>
          </a:p>
          <a:p>
            <a:pPr marL="1143000" lvl="1" indent="-742950">
              <a:spcBef>
                <a:spcPts val="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</a:pPr>
            <a:r>
              <a:rPr lang="en-US" dirty="0"/>
              <a:t>Micah 6:7-8, </a:t>
            </a:r>
            <a:r>
              <a:rPr lang="en-US" i="1" dirty="0"/>
              <a:t>“Wherewith shall I come before Jehovah, and bow myself before the high God? shall I come before him with burnt-offerings, with calves a year old? will Jehovah be pleased with thousands of rams, (or) with ten thousands of rivers of oil? shall I give my first-born for my transgression, the fruit of my body for the sin of my soul? He hath showed thee, O man, what is good; and what doth Jehovah require of thee, but to do justly, and to love kindness, and to walk humbly with thy God?”</a:t>
            </a:r>
          </a:p>
          <a:p>
            <a:pPr marL="1143000" lvl="1" indent="-742950">
              <a:spcBef>
                <a:spcPts val="0"/>
              </a:spcBef>
              <a:buFont typeface="Wingdings" pitchFamily="2" charset="2"/>
              <a:buChar char="Ø"/>
            </a:pPr>
            <a:endParaRPr lang="en-US" i="1" dirty="0"/>
          </a:p>
          <a:p>
            <a:pPr marL="868362" indent="-742950"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arenR"/>
            </a:pPr>
            <a:r>
              <a:rPr lang="en-US" sz="2800" i="1" dirty="0"/>
              <a:t>“</a:t>
            </a:r>
            <a:r>
              <a:rPr lang="en-US" sz="2800" b="1" i="1" dirty="0"/>
              <a:t>What lack I yet?</a:t>
            </a:r>
            <a:r>
              <a:rPr lang="en-US" sz="2800" i="1" dirty="0"/>
              <a:t>”</a:t>
            </a:r>
            <a:r>
              <a:rPr lang="en-US" sz="2800" dirty="0"/>
              <a:t> </a:t>
            </a:r>
            <a:r>
              <a:rPr lang="en-US" sz="2800" b="1" dirty="0"/>
              <a:t>(cf. John 17:3)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EAE36B-5BAB-42E8-8177-D7198DB7CB01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388947"/>
            <a:ext cx="8395355" cy="754053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Rich Young Ruler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1022" y="1181100"/>
            <a:ext cx="8905875" cy="4632037"/>
          </a:xfrm>
        </p:spPr>
        <p:txBody>
          <a:bodyPr>
            <a:spAutoFit/>
          </a:bodyPr>
          <a:lstStyle/>
          <a:p>
            <a:pPr marL="744538" indent="-744538">
              <a:buClr>
                <a:schemeClr val="tx1"/>
              </a:buClr>
              <a:buSzPct val="100000"/>
              <a:buFont typeface="+mj-lt"/>
              <a:buAutoNum type="arabicPeriod" startAt="3"/>
            </a:pPr>
            <a:r>
              <a:rPr lang="en-US" sz="4000" dirty="0"/>
              <a:t>Jesus’ unexpected reply. (Matthew19:21)</a:t>
            </a:r>
          </a:p>
          <a:p>
            <a:pPr marL="742950" indent="-742950">
              <a:buNone/>
            </a:pPr>
            <a:r>
              <a:rPr lang="en-US" sz="4000" dirty="0"/>
              <a:t>Jesus made a twofold demand of him:</a:t>
            </a:r>
          </a:p>
          <a:p>
            <a:pPr marL="742950" indent="-742950">
              <a:buClr>
                <a:schemeClr val="tx1"/>
              </a:buClr>
              <a:buSzPct val="100000"/>
              <a:buFont typeface="Wingdings" pitchFamily="2" charset="2"/>
              <a:buChar char="Ø"/>
            </a:pPr>
            <a:r>
              <a:rPr lang="en-US" sz="4000" i="1" dirty="0"/>
              <a:t>“If thou wilt be perfect, go and sell that thou hast, and give to the poor, and thou shalt have treasure in heaven” (KJV)</a:t>
            </a:r>
            <a:r>
              <a:rPr lang="en-US" sz="4000" dirty="0"/>
              <a:t> (cf. 1 John 5:21) </a:t>
            </a:r>
          </a:p>
          <a:p>
            <a:pPr marL="742950" indent="-742950">
              <a:buClr>
                <a:schemeClr val="tx1"/>
              </a:buClr>
              <a:buSzPct val="100000"/>
              <a:buFont typeface="Wingdings" pitchFamily="2" charset="2"/>
              <a:buChar char="Ø"/>
            </a:pPr>
            <a:r>
              <a:rPr lang="en-US" sz="4000" i="1" dirty="0"/>
              <a:t>“And come and follow me.”</a:t>
            </a:r>
            <a:br>
              <a:rPr lang="en-US" sz="4000" i="1" dirty="0"/>
            </a:br>
            <a:r>
              <a:rPr lang="en-US" sz="4000" dirty="0"/>
              <a:t>(cf. Matthew 16:24)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EAE36B-5BAB-42E8-8177-D7198DB7CB01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388947"/>
            <a:ext cx="8348221" cy="754053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+mn-lt"/>
              </a:rPr>
              <a:t>The Rich Young Ruler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6050" y="1219200"/>
            <a:ext cx="8851900" cy="5478423"/>
          </a:xfrm>
        </p:spPr>
        <p:txBody>
          <a:bodyPr wrap="square">
            <a:spAutoFit/>
          </a:bodyPr>
          <a:lstStyle/>
          <a:p>
            <a:pPr marL="742950" indent="-742950"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eriod" startAt="4"/>
            </a:pPr>
            <a:r>
              <a:rPr lang="en-US" sz="3500" dirty="0"/>
              <a:t>The young man’s sad departure.</a:t>
            </a:r>
            <a:br>
              <a:rPr lang="en-US" sz="3500" dirty="0"/>
            </a:br>
            <a:r>
              <a:rPr lang="en-US" sz="3500" dirty="0"/>
              <a:t>(Matthew 19:22)</a:t>
            </a:r>
          </a:p>
          <a:p>
            <a:pPr marL="742950" indent="-742950">
              <a:spcBef>
                <a:spcPts val="0"/>
              </a:spcBef>
              <a:buFont typeface="Wingdings" pitchFamily="2" charset="2"/>
              <a:buChar char="Ø"/>
            </a:pPr>
            <a:r>
              <a:rPr lang="en-US" sz="3500" i="1" dirty="0"/>
              <a:t>“His countenance fell at the saying …”</a:t>
            </a:r>
            <a:br>
              <a:rPr lang="en-US" sz="3500" dirty="0"/>
            </a:br>
            <a:r>
              <a:rPr lang="en-US" sz="3500" dirty="0"/>
              <a:t>(Mark 10:22)</a:t>
            </a:r>
          </a:p>
          <a:p>
            <a:pPr marL="742950" indent="-742950">
              <a:spcBef>
                <a:spcPts val="0"/>
              </a:spcBef>
              <a:buFont typeface="Wingdings" pitchFamily="2" charset="2"/>
              <a:buChar char="Ø"/>
            </a:pPr>
            <a:r>
              <a:rPr lang="en-US" sz="3500" i="1" dirty="0"/>
              <a:t>“He went away sorrowful; for he was one that had great possessions.” </a:t>
            </a:r>
          </a:p>
          <a:p>
            <a:pPr marL="742950" indent="-742950">
              <a:spcBef>
                <a:spcPts val="0"/>
              </a:spcBef>
              <a:buFont typeface="Wingdings" pitchFamily="2" charset="2"/>
              <a:buChar char="Ø"/>
            </a:pPr>
            <a:r>
              <a:rPr lang="en-US" sz="3500" dirty="0"/>
              <a:t>Not because the Master had been unkind to him.</a:t>
            </a:r>
            <a:endParaRPr lang="en-US" sz="3500" i="1" dirty="0"/>
          </a:p>
          <a:p>
            <a:pPr marL="742950" indent="-742950">
              <a:spcBef>
                <a:spcPts val="0"/>
              </a:spcBef>
              <a:buFont typeface="Wingdings" pitchFamily="2" charset="2"/>
              <a:buChar char="Ø"/>
            </a:pPr>
            <a:r>
              <a:rPr lang="en-US" sz="3500" dirty="0"/>
              <a:t>He tried to hold on to the treasures of both worlds. (Matthew 6:24; cf. Matthew 16:26;</a:t>
            </a:r>
            <a:br>
              <a:rPr lang="en-US" sz="3500" dirty="0"/>
            </a:br>
            <a:r>
              <a:rPr lang="en-US" sz="3500" dirty="0"/>
              <a:t>1 Timothy 6:9ff, 17ff; Mark 4:19)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EAE36B-5BAB-42E8-8177-D7198DB7CB01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388947"/>
            <a:ext cx="8385928" cy="754053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+mn-lt"/>
              </a:rPr>
              <a:t>The Rich Young Ruler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6050" y="1181492"/>
            <a:ext cx="8851900" cy="5632311"/>
          </a:xfrm>
        </p:spPr>
        <p:txBody>
          <a:bodyPr wrap="square">
            <a:spAutoFit/>
          </a:bodyPr>
          <a:lstStyle/>
          <a:p>
            <a:pPr marL="742950" indent="-742950">
              <a:spcBef>
                <a:spcPts val="0"/>
              </a:spcBef>
              <a:buNone/>
            </a:pPr>
            <a:r>
              <a:rPr lang="en-US" sz="4000" dirty="0"/>
              <a:t>Conclusion:</a:t>
            </a:r>
          </a:p>
          <a:p>
            <a:pPr marL="742950" indent="-742950">
              <a:spcBef>
                <a:spcPts val="0"/>
              </a:spcBef>
              <a:buFont typeface="Wingdings" pitchFamily="2" charset="2"/>
              <a:buChar char="Ø"/>
            </a:pPr>
            <a:r>
              <a:rPr lang="en-US" sz="4000" dirty="0"/>
              <a:t>Note the words of Jesus to His disciples immediately following this incident. (Matthew 19:23-24)</a:t>
            </a:r>
          </a:p>
          <a:p>
            <a:pPr marL="742950" indent="-742950">
              <a:spcBef>
                <a:spcPts val="0"/>
              </a:spcBef>
              <a:buFont typeface="Wingdings" pitchFamily="2" charset="2"/>
              <a:buChar char="Ø"/>
            </a:pPr>
            <a:r>
              <a:rPr lang="en-US" sz="4000" dirty="0"/>
              <a:t>Then the disciples </a:t>
            </a:r>
            <a:r>
              <a:rPr lang="en-US" sz="4000" i="1" dirty="0"/>
              <a:t>“were astonished exceedingly, saying, Who then can be saved?”</a:t>
            </a:r>
            <a:r>
              <a:rPr lang="en-US" sz="4000" dirty="0"/>
              <a:t> (Matthew 19:25)</a:t>
            </a:r>
          </a:p>
          <a:p>
            <a:pPr marL="742950" indent="-742950">
              <a:spcBef>
                <a:spcPts val="0"/>
              </a:spcBef>
              <a:buFont typeface="Wingdings" pitchFamily="2" charset="2"/>
              <a:buChar char="Ø"/>
            </a:pPr>
            <a:r>
              <a:rPr lang="en-US" sz="4000" dirty="0"/>
              <a:t>Anyone can who will. (John 6:37; Revelation 22:17)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EAE36B-5BAB-42E8-8177-D7198DB7CB01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031CF-7F08-48C4-ACAD-21E6E710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579" y="114021"/>
            <a:ext cx="7772400" cy="136960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Children –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Matthew 19:13-15; Mark 10:13-16; Luke 18:15-17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345E5-241D-4A4E-973A-3082134DFFD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9575" y="1447800"/>
            <a:ext cx="8524875" cy="532453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dirty="0"/>
              <a:t>Parents Bring Their Children:</a:t>
            </a:r>
          </a:p>
          <a:p>
            <a:pPr marL="0" indent="0">
              <a:buNone/>
            </a:pPr>
            <a:r>
              <a:rPr lang="en-US" sz="3200" dirty="0"/>
              <a:t>The verb tense suggest the parents’ persistence (“kept on bringing”) – cf. Mark10:13</a:t>
            </a:r>
          </a:p>
          <a:p>
            <a:r>
              <a:rPr lang="en-US" sz="3200" dirty="0"/>
              <a:t>Mark uses a word </a:t>
            </a:r>
            <a:r>
              <a:rPr lang="en-US" sz="3200" i="1" dirty="0"/>
              <a:t>(</a:t>
            </a:r>
            <a:r>
              <a:rPr lang="en-US" sz="3200" i="1" dirty="0" err="1"/>
              <a:t>paidia</a:t>
            </a:r>
            <a:r>
              <a:rPr lang="en-US" sz="3200" i="1" dirty="0"/>
              <a:t>) </a:t>
            </a:r>
            <a:r>
              <a:rPr lang="en-US" sz="3200" dirty="0"/>
              <a:t>that can mean children up to twelve, while Luke uses a word </a:t>
            </a:r>
            <a:r>
              <a:rPr lang="en-US" sz="3200" i="1" dirty="0"/>
              <a:t>(</a:t>
            </a:r>
            <a:r>
              <a:rPr lang="en-US" sz="3200" i="1" dirty="0" err="1"/>
              <a:t>brephos</a:t>
            </a:r>
            <a:r>
              <a:rPr lang="en-US" sz="3200" i="1" dirty="0"/>
              <a:t>) </a:t>
            </a:r>
            <a:r>
              <a:rPr lang="en-US" sz="3200" dirty="0"/>
              <a:t>that indicates infants. Luke18:15</a:t>
            </a:r>
          </a:p>
          <a:p>
            <a:r>
              <a:rPr lang="en-US" sz="3200" dirty="0"/>
              <a:t>Mark later says Jesus </a:t>
            </a:r>
            <a:r>
              <a:rPr lang="en-US" sz="3200" i="1" dirty="0"/>
              <a:t>“took them in His arms,”  </a:t>
            </a:r>
            <a:r>
              <a:rPr lang="en-US" sz="3200" dirty="0"/>
              <a:t>suggestive of infants. cf. Mark 10:15-16</a:t>
            </a:r>
          </a:p>
          <a:p>
            <a:r>
              <a:rPr lang="en-US" sz="3200" dirty="0"/>
              <a:t>The parents desperately wanted Jesus to touch and pray for their babies. WHY?</a:t>
            </a:r>
          </a:p>
        </p:txBody>
      </p:sp>
    </p:spTree>
    <p:extLst>
      <p:ext uri="{BB962C8B-B14F-4D97-AF65-F5344CB8AC3E}">
        <p14:creationId xmlns:p14="http://schemas.microsoft.com/office/powerpoint/2010/main" val="2570601249"/>
      </p:ext>
    </p:extLst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DAD8A-2258-4B58-9528-BDDC4BE14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579" y="104594"/>
            <a:ext cx="7772400" cy="1369606"/>
          </a:xfrm>
        </p:spPr>
        <p:txBody>
          <a:bodyPr>
            <a:spAutoFit/>
          </a:bodyPr>
          <a:lstStyle/>
          <a:p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Children-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Matthew 19:13-15; Mark 10:13-16; Luke 18:15-17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0E1C9-1E0D-40B1-AE6D-CCDAEFECFEE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28625" y="1447800"/>
            <a:ext cx="8258175" cy="490903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dirty="0"/>
              <a:t>Disciples Rebuke The Parents. Mark 10:13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Jesus Rebukes His Disciples. Mark 10:14</a:t>
            </a:r>
          </a:p>
          <a:p>
            <a:r>
              <a:rPr lang="en-US" sz="3200" dirty="0"/>
              <a:t>The infants were to be allowed, </a:t>
            </a:r>
            <a:r>
              <a:rPr lang="en-US" sz="3200" i="1" dirty="0"/>
              <a:t>“for of such is the kingdom of God”</a:t>
            </a:r>
            <a:endParaRPr lang="en-US" sz="3200" dirty="0"/>
          </a:p>
          <a:p>
            <a:r>
              <a:rPr lang="en-US" sz="3200" dirty="0"/>
              <a:t>In fact, one must receive the kingdom “as a little child” to enter it. Mark 10:15</a:t>
            </a:r>
          </a:p>
          <a:p>
            <a:r>
              <a:rPr lang="en-US" sz="3200" dirty="0"/>
              <a:t>Jesus was angry with His disciples, but He used the opportunity to teach them.</a:t>
            </a:r>
          </a:p>
        </p:txBody>
      </p:sp>
    </p:spTree>
    <p:extLst>
      <p:ext uri="{BB962C8B-B14F-4D97-AF65-F5344CB8AC3E}">
        <p14:creationId xmlns:p14="http://schemas.microsoft.com/office/powerpoint/2010/main" val="3513240857"/>
      </p:ext>
    </p:extLst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DAD8A-2258-4B58-9528-BDDC4BE14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8032"/>
            <a:ext cx="7772400" cy="1369606"/>
          </a:xfrm>
        </p:spPr>
        <p:txBody>
          <a:bodyPr>
            <a:spAutoFit/>
          </a:bodyPr>
          <a:lstStyle/>
          <a:p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Children-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Matthew 19:13-15; Mark 10:13-16; Luke 18:15-17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0E1C9-1E0D-40B1-AE6D-CCDAEFECFEE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28625" y="1447799"/>
            <a:ext cx="8258175" cy="377026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dirty="0"/>
              <a:t>Jesus Blesses The Infants …</a:t>
            </a:r>
          </a:p>
          <a:p>
            <a:r>
              <a:rPr lang="en-US" sz="3200" dirty="0"/>
              <a:t>He first took them up into His arms, laid His hands on them. Mark 10:16</a:t>
            </a:r>
          </a:p>
          <a:p>
            <a:r>
              <a:rPr lang="en-US" sz="3200" dirty="0"/>
              <a:t>He then blessed them, likely in the form of praying for them. Matthew 19:13</a:t>
            </a:r>
          </a:p>
          <a:p>
            <a:r>
              <a:rPr lang="en-US" sz="3200" dirty="0"/>
              <a:t>While busy in His ministry, Jesus took time to pray for these babies.</a:t>
            </a:r>
          </a:p>
        </p:txBody>
      </p:sp>
    </p:spTree>
    <p:extLst>
      <p:ext uri="{BB962C8B-B14F-4D97-AF65-F5344CB8AC3E}">
        <p14:creationId xmlns:p14="http://schemas.microsoft.com/office/powerpoint/2010/main" val="3584573639"/>
      </p:ext>
    </p:extLst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DAD8A-2258-4B58-9528-BDDC4BE14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579" y="104594"/>
            <a:ext cx="7772400" cy="1369606"/>
          </a:xfrm>
        </p:spPr>
        <p:txBody>
          <a:bodyPr>
            <a:spAutoFit/>
          </a:bodyPr>
          <a:lstStyle/>
          <a:p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Children-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Matthew 19:13-15; Mark 10:13-16; Luke 18:15-17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0E1C9-1E0D-40B1-AE6D-CCDAEFECFEE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85750" y="1417639"/>
            <a:ext cx="8620125" cy="377026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dirty="0"/>
              <a:t>Receiving The Kingdom.</a:t>
            </a:r>
          </a:p>
          <a:p>
            <a:r>
              <a:rPr lang="en-US" sz="3200" dirty="0"/>
              <a:t>Jesus used the children to teach qualities necessary to enter the kingdom of God</a:t>
            </a:r>
          </a:p>
          <a:p>
            <a:r>
              <a:rPr lang="en-US" sz="3200" dirty="0"/>
              <a:t>Childlike virtues like trustful simplicity, unassuming humility. cf. Psalms 131:1-2</a:t>
            </a:r>
          </a:p>
          <a:p>
            <a:r>
              <a:rPr lang="en-US" sz="3200" dirty="0"/>
              <a:t>To receive the kingdom, we must be poor in spirit, meek. cf. Matthew 5:3,5; Matthew 18:3-4</a:t>
            </a:r>
          </a:p>
        </p:txBody>
      </p:sp>
    </p:spTree>
    <p:extLst>
      <p:ext uri="{BB962C8B-B14F-4D97-AF65-F5344CB8AC3E}">
        <p14:creationId xmlns:p14="http://schemas.microsoft.com/office/powerpoint/2010/main" val="490599984"/>
      </p:ext>
    </p:extLst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DAD8A-2258-4B58-9528-BDDC4BE14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008" y="104594"/>
            <a:ext cx="7772400" cy="1369606"/>
          </a:xfrm>
        </p:spPr>
        <p:txBody>
          <a:bodyPr>
            <a:spAutoFit/>
          </a:bodyPr>
          <a:lstStyle/>
          <a:p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Children-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Matthew 19:13-15; Mark 10:13-16; Luke 18:15-17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0E1C9-1E0D-40B1-AE6D-CCDAEFECFEE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85750" y="1417639"/>
            <a:ext cx="8620125" cy="377026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dirty="0"/>
              <a:t>Receiving The Children.</a:t>
            </a:r>
          </a:p>
          <a:p>
            <a:r>
              <a:rPr lang="en-US" sz="3200" dirty="0"/>
              <a:t>Jesus demonstrates His love for children, willingness to take time for them.</a:t>
            </a:r>
          </a:p>
          <a:p>
            <a:r>
              <a:rPr lang="en-US" sz="3200" dirty="0"/>
              <a:t>His disciples should show similar concern for little children.</a:t>
            </a:r>
          </a:p>
          <a:p>
            <a:r>
              <a:rPr lang="en-US" sz="3200" dirty="0"/>
              <a:t>Are we willing to make time for children? Be good role models? cf. Matthew 18:6,10</a:t>
            </a:r>
          </a:p>
        </p:txBody>
      </p:sp>
    </p:spTree>
    <p:extLst>
      <p:ext uri="{BB962C8B-B14F-4D97-AF65-F5344CB8AC3E}">
        <p14:creationId xmlns:p14="http://schemas.microsoft.com/office/powerpoint/2010/main" val="3781161070"/>
      </p:ext>
    </p:extLst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DAD8A-2258-4B58-9528-BDDC4BE14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579" y="104594"/>
            <a:ext cx="7772400" cy="1369606"/>
          </a:xfrm>
        </p:spPr>
        <p:txBody>
          <a:bodyPr>
            <a:spAutoFit/>
          </a:bodyPr>
          <a:lstStyle/>
          <a:p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Children-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Matthew 19:13-15; Mark 10:13-16; Luke 18:15-17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0E1C9-1E0D-40B1-AE6D-CCDAEFECFEE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69682" y="1408425"/>
            <a:ext cx="8832915" cy="5262979"/>
          </a:xfr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200" dirty="0"/>
              <a:t>Praying For The Children.</a:t>
            </a:r>
          </a:p>
          <a:p>
            <a:pPr>
              <a:spcBef>
                <a:spcPts val="0"/>
              </a:spcBef>
            </a:pPr>
            <a:r>
              <a:rPr lang="en-US" sz="3200" dirty="0"/>
              <a:t>All children need our prayers, just as the parents requested for their infants.</a:t>
            </a:r>
          </a:p>
          <a:p>
            <a:pPr>
              <a:spcBef>
                <a:spcPts val="0"/>
              </a:spcBef>
            </a:pPr>
            <a:r>
              <a:rPr lang="en-US" sz="3200" dirty="0"/>
              <a:t>Even though infants may not be in a state of sin, their time will come soon enough.</a:t>
            </a:r>
          </a:p>
          <a:p>
            <a:pPr>
              <a:spcBef>
                <a:spcPts val="0"/>
              </a:spcBef>
            </a:pPr>
            <a:r>
              <a:rPr lang="en-US" sz="3200" dirty="0"/>
              <a:t>Especially in this day and age, where children are bombarded with so much evil.</a:t>
            </a:r>
          </a:p>
          <a:p>
            <a:pPr>
              <a:spcBef>
                <a:spcPts val="0"/>
              </a:spcBef>
            </a:pPr>
            <a:r>
              <a:rPr lang="en-US" sz="2800" b="1" dirty="0"/>
              <a:t>Mark 10:14</a:t>
            </a:r>
            <a:r>
              <a:rPr lang="en-US" sz="2800" dirty="0"/>
              <a:t>, </a:t>
            </a:r>
            <a:r>
              <a:rPr lang="en-US" sz="2800" i="1" dirty="0"/>
              <a:t>“</a:t>
            </a:r>
            <a:r>
              <a:rPr lang="en-US" sz="2800" b="1" i="1" dirty="0"/>
              <a:t>But when Jesus saw it, he was moved with indignation, and said unto them, Suffer the little children to come unto me; forbid them not: for to such belongeth the kingdom of God</a:t>
            </a:r>
            <a:r>
              <a:rPr lang="en-US" sz="2800" i="1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4071916263"/>
      </p:ext>
    </p:extLst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304791"/>
            <a:ext cx="6781800" cy="1800493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sz="5400" b="1" dirty="0">
                <a:solidFill>
                  <a:schemeClr val="bg1"/>
                </a:solidFill>
              </a:rPr>
              <a:t>Lesson 18: The Rich Young Ruler</a:t>
            </a:r>
            <a:endParaRPr lang="en-US" sz="5400" i="1" dirty="0">
              <a:solidFill>
                <a:schemeClr val="bg1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429000"/>
            <a:ext cx="8458200" cy="2308324"/>
          </a:xfrm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800" b="1" i="1" dirty="0">
                <a:solidFill>
                  <a:schemeClr val="tx1"/>
                </a:solidFill>
              </a:rPr>
              <a:t>Journey to Jerusalem</a:t>
            </a:r>
            <a:br>
              <a:rPr lang="en-US" sz="4800" b="1" i="1" dirty="0">
                <a:solidFill>
                  <a:schemeClr val="tx1"/>
                </a:solidFill>
              </a:rPr>
            </a:br>
            <a:r>
              <a:rPr lang="en-US" sz="4800" b="1" i="1" dirty="0">
                <a:solidFill>
                  <a:schemeClr val="tx1"/>
                </a:solidFill>
              </a:rPr>
              <a:t>(Final Judean Ministry)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Matthew 19:16-22</a:t>
            </a:r>
            <a:endParaRPr lang="en-US" sz="7200" b="1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3271972-3119-43EA-A88C-AA9C262D4624}"/>
              </a:ext>
            </a:extLst>
          </p:cNvPr>
          <p:cNvSpPr txBox="1"/>
          <p:nvPr/>
        </p:nvSpPr>
        <p:spPr>
          <a:xfrm>
            <a:off x="3506599" y="5895975"/>
            <a:ext cx="20546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latin typeface="Perpetua"/>
              </a:rPr>
              <a:t>April 6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erpetua"/>
                <a:ea typeface="+mn-ea"/>
                <a:cs typeface="+mn-cs"/>
              </a:rPr>
              <a:t>, 2022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388947"/>
            <a:ext cx="8305800" cy="754053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Rich Young Ruler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7579" y="1447800"/>
            <a:ext cx="7772400" cy="278537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4000" dirty="0"/>
              <a:t>1. 	Who was he?</a:t>
            </a:r>
          </a:p>
          <a:p>
            <a:pPr>
              <a:buNone/>
            </a:pPr>
            <a:r>
              <a:rPr lang="en-US" sz="4000" dirty="0"/>
              <a:t>2. 	His hopeful question.</a:t>
            </a:r>
          </a:p>
          <a:p>
            <a:pPr>
              <a:buNone/>
            </a:pPr>
            <a:r>
              <a:rPr lang="en-US" sz="4000" dirty="0"/>
              <a:t>3. 	Jesus’ unexpected reply.</a:t>
            </a:r>
          </a:p>
          <a:p>
            <a:pPr>
              <a:buNone/>
            </a:pPr>
            <a:r>
              <a:rPr lang="en-US" sz="4000" dirty="0"/>
              <a:t>4. 	His sad departure.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EAE36B-5BAB-42E8-8177-D7198DB7CB01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</TotalTime>
  <Words>1221</Words>
  <Application>Microsoft Office PowerPoint</Application>
  <PresentationFormat>On-screen Show (4:3)</PresentationFormat>
  <Paragraphs>101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Franklin Gothic Book</vt:lpstr>
      <vt:lpstr>Perpetua</vt:lpstr>
      <vt:lpstr>Wingdings</vt:lpstr>
      <vt:lpstr>Wingdings 2</vt:lpstr>
      <vt:lpstr>Theme10</vt:lpstr>
      <vt:lpstr>Lesson 18:  Bless The Children</vt:lpstr>
      <vt:lpstr>Children – Matthew 19:13-15; Mark 10:13-16; Luke 18:15-17 </vt:lpstr>
      <vt:lpstr>Children- Matthew 19:13-15; Mark 10:13-16; Luke 18:15-17 </vt:lpstr>
      <vt:lpstr>Children- Matthew 19:13-15; Mark 10:13-16; Luke 18:15-17 </vt:lpstr>
      <vt:lpstr>Children- Matthew 19:13-15; Mark 10:13-16; Luke 18:15-17 </vt:lpstr>
      <vt:lpstr>Children- Matthew 19:13-15; Mark 10:13-16; Luke 18:15-17 </vt:lpstr>
      <vt:lpstr>Children- Matthew 19:13-15; Mark 10:13-16; Luke 18:15-17 </vt:lpstr>
      <vt:lpstr>Lesson 18: The Rich Young Ruler</vt:lpstr>
      <vt:lpstr>The Rich Young Ruler</vt:lpstr>
      <vt:lpstr>The Rich Young Ruler</vt:lpstr>
      <vt:lpstr>The Rich Young Ruler</vt:lpstr>
      <vt:lpstr>“What lack I yet?” NOT ENOUGH …</vt:lpstr>
      <vt:lpstr>The Rich Young Ruler</vt:lpstr>
      <vt:lpstr>The Rich Young Ruler</vt:lpstr>
      <vt:lpstr>The Rich Young Ruler</vt:lpstr>
      <vt:lpstr>The Rich Young Ruler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18: The Rich Young Ruler</dc:title>
  <dc:creator>mgalloway2715@gmail.com</dc:creator>
  <cp:lastModifiedBy>Richard Lidh</cp:lastModifiedBy>
  <cp:revision>12</cp:revision>
  <cp:lastPrinted>2022-05-15T02:40:33Z</cp:lastPrinted>
  <dcterms:created xsi:type="dcterms:W3CDTF">2022-04-06T17:58:55Z</dcterms:created>
  <dcterms:modified xsi:type="dcterms:W3CDTF">2022-05-15T02:40:56Z</dcterms:modified>
</cp:coreProperties>
</file>